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58" r:id="rId6"/>
    <p:sldId id="259" r:id="rId7"/>
    <p:sldId id="260" r:id="rId8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40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014657-1BE3-457D-B7DC-F5D3CF36ED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259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14657-1BE3-457D-B7DC-F5D3CF36EDC1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25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0000E-F903-4A2A-B45B-74C388DB254A}" type="datetimeFigureOut">
              <a:rPr lang="sv-SE"/>
              <a:pPr/>
              <a:t>2019-06-26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291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040EC95C-6A6B-43C3-A4A6-F478F5A982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B1A31DE3-9784-4DE3-9EC3-20D3E23CFD11}" type="datetimeFigureOut">
              <a:rPr lang="sv-SE"/>
              <a:pPr/>
              <a:t>2019-06-26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3816424"/>
          </a:xfrm>
        </p:spPr>
        <p:txBody>
          <a:bodyPr/>
          <a:lstStyle/>
          <a:p>
            <a:pPr algn="ctr"/>
            <a:r>
              <a:rPr lang="sv-SE" sz="4400" dirty="0" smtClean="0"/>
              <a:t>Processbeskrivning</a:t>
            </a:r>
            <a:br>
              <a:rPr lang="sv-SE" sz="4400" dirty="0" smtClean="0"/>
            </a:br>
            <a:r>
              <a:rPr lang="sv-SE" sz="4400" dirty="0" smtClean="0"/>
              <a:t>	</a:t>
            </a:r>
            <a:br>
              <a:rPr lang="sv-SE" sz="4400" dirty="0" smtClean="0"/>
            </a:br>
            <a:r>
              <a:rPr lang="sv-SE" sz="4400" dirty="0" smtClean="0"/>
              <a:t>Markörbaserad journalgranskning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50405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>
                <a:solidFill>
                  <a:schemeClr val="tx1">
                    <a:lumMod val="75000"/>
                  </a:schemeClr>
                </a:solidFill>
              </a:rPr>
              <a:t>0. Markörbaserad journalgranskning</a:t>
            </a:r>
            <a:endParaRPr lang="sv-SE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907704" y="1050501"/>
            <a:ext cx="13681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2</a:t>
            </a:r>
            <a:r>
              <a:rPr lang="sv-SE" sz="1200" dirty="0" smtClean="0"/>
              <a:t>. Journaler för granskning plockas ut</a:t>
            </a:r>
            <a:endParaRPr lang="sv-SE" sz="1200" dirty="0"/>
          </a:p>
        </p:txBody>
      </p:sp>
      <p:sp>
        <p:nvSpPr>
          <p:cNvPr id="6" name="textruta 5"/>
          <p:cNvSpPr txBox="1"/>
          <p:nvPr/>
        </p:nvSpPr>
        <p:spPr>
          <a:xfrm>
            <a:off x="3347864" y="1061367"/>
            <a:ext cx="13681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 smtClean="0"/>
              <a:t>3. Journaler granskas</a:t>
            </a:r>
            <a:endParaRPr lang="sv-SE" sz="1200" dirty="0"/>
          </a:p>
        </p:txBody>
      </p:sp>
      <p:sp>
        <p:nvSpPr>
          <p:cNvPr id="7" name="textruta 6"/>
          <p:cNvSpPr txBox="1"/>
          <p:nvPr/>
        </p:nvSpPr>
        <p:spPr>
          <a:xfrm>
            <a:off x="4773538" y="1050501"/>
            <a:ext cx="13681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 smtClean="0"/>
              <a:t>4. Registrering i databas </a:t>
            </a:r>
            <a:endParaRPr lang="sv-SE" sz="1200" dirty="0"/>
          </a:p>
        </p:txBody>
      </p:sp>
      <p:sp>
        <p:nvSpPr>
          <p:cNvPr id="8" name="textruta 7"/>
          <p:cNvSpPr txBox="1"/>
          <p:nvPr/>
        </p:nvSpPr>
        <p:spPr>
          <a:xfrm>
            <a:off x="6228184" y="1046409"/>
            <a:ext cx="13681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5</a:t>
            </a:r>
            <a:r>
              <a:rPr lang="sv-SE" sz="1200" dirty="0" smtClean="0"/>
              <a:t>. Återkoppling och uppföljning </a:t>
            </a:r>
            <a:endParaRPr lang="sv-SE" sz="1200" dirty="0"/>
          </a:p>
        </p:txBody>
      </p:sp>
      <p:sp>
        <p:nvSpPr>
          <p:cNvPr id="9" name="textruta 8"/>
          <p:cNvSpPr txBox="1"/>
          <p:nvPr/>
        </p:nvSpPr>
        <p:spPr>
          <a:xfrm>
            <a:off x="7668344" y="1044313"/>
            <a:ext cx="13681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 smtClean="0"/>
              <a:t>6. Förbättrings-arbete </a:t>
            </a:r>
            <a:endParaRPr lang="sv-SE" sz="1200" dirty="0"/>
          </a:p>
        </p:txBody>
      </p:sp>
      <p:sp>
        <p:nvSpPr>
          <p:cNvPr id="10" name="textruta 9"/>
          <p:cNvSpPr txBox="1"/>
          <p:nvPr/>
        </p:nvSpPr>
        <p:spPr>
          <a:xfrm>
            <a:off x="1907704" y="1945450"/>
            <a:ext cx="136815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/>
              <a:t>2</a:t>
            </a:r>
            <a:r>
              <a:rPr lang="sv-SE" sz="1100" dirty="0" smtClean="0"/>
              <a:t>.1 Journaler beställs från LT enligt gällande kriterier</a:t>
            </a:r>
            <a:endParaRPr lang="sv-SE" sz="1100" dirty="0"/>
          </a:p>
        </p:txBody>
      </p:sp>
      <p:sp>
        <p:nvSpPr>
          <p:cNvPr id="11" name="textruta 10"/>
          <p:cNvSpPr txBox="1"/>
          <p:nvPr/>
        </p:nvSpPr>
        <p:spPr>
          <a:xfrm>
            <a:off x="1907704" y="2725310"/>
            <a:ext cx="1368152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/>
              <a:t>2</a:t>
            </a:r>
            <a:r>
              <a:rPr lang="sv-SE" sz="1100" dirty="0" smtClean="0"/>
              <a:t>.2 Journalurval granskas</a:t>
            </a:r>
            <a:endParaRPr lang="sv-SE" sz="1100" dirty="0"/>
          </a:p>
        </p:txBody>
      </p:sp>
      <p:sp>
        <p:nvSpPr>
          <p:cNvPr id="12" name="textruta 11"/>
          <p:cNvSpPr txBox="1"/>
          <p:nvPr/>
        </p:nvSpPr>
        <p:spPr>
          <a:xfrm>
            <a:off x="3347864" y="1945078"/>
            <a:ext cx="1368152" cy="600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3.1 Journaler granskas enligt manual</a:t>
            </a:r>
            <a:endParaRPr lang="sv-SE" sz="1100" dirty="0"/>
          </a:p>
        </p:txBody>
      </p:sp>
      <p:sp>
        <p:nvSpPr>
          <p:cNvPr id="13" name="textruta 12"/>
          <p:cNvSpPr txBox="1"/>
          <p:nvPr/>
        </p:nvSpPr>
        <p:spPr>
          <a:xfrm>
            <a:off x="6228184" y="1945450"/>
            <a:ext cx="1368152" cy="938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5.1 Allvarlig vårdskada återkopplas omedelbart till VC för åtgärd</a:t>
            </a:r>
            <a:endParaRPr lang="sv-SE" sz="1100" dirty="0"/>
          </a:p>
        </p:txBody>
      </p:sp>
      <p:sp>
        <p:nvSpPr>
          <p:cNvPr id="14" name="textruta 13"/>
          <p:cNvSpPr txBox="1"/>
          <p:nvPr/>
        </p:nvSpPr>
        <p:spPr>
          <a:xfrm>
            <a:off x="3347864" y="2555767"/>
            <a:ext cx="1368152" cy="600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3.2 Granskning dokumenteras enligt anvisningar</a:t>
            </a:r>
            <a:endParaRPr lang="sv-SE" sz="1100" dirty="0"/>
          </a:p>
        </p:txBody>
      </p:sp>
      <p:sp>
        <p:nvSpPr>
          <p:cNvPr id="15" name="textruta 14"/>
          <p:cNvSpPr txBox="1"/>
          <p:nvPr/>
        </p:nvSpPr>
        <p:spPr>
          <a:xfrm>
            <a:off x="3347864" y="3155931"/>
            <a:ext cx="136815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3.3 Chefläkare informeras av granskare om att granskning är klar</a:t>
            </a:r>
            <a:endParaRPr lang="sv-SE" sz="1100" dirty="0"/>
          </a:p>
        </p:txBody>
      </p:sp>
      <p:sp>
        <p:nvSpPr>
          <p:cNvPr id="16" name="textruta 15"/>
          <p:cNvSpPr txBox="1"/>
          <p:nvPr/>
        </p:nvSpPr>
        <p:spPr>
          <a:xfrm>
            <a:off x="1907704" y="3925372"/>
            <a:ext cx="1368152" cy="6155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/>
              <a:t>2</a:t>
            </a:r>
            <a:r>
              <a:rPr lang="sv-SE" sz="1100" dirty="0" smtClean="0"/>
              <a:t>.4 Journaler sparas i resp. granskares map</a:t>
            </a:r>
            <a:r>
              <a:rPr lang="sv-SE" sz="1200" dirty="0" smtClean="0"/>
              <a:t>p</a:t>
            </a:r>
            <a:endParaRPr lang="sv-SE" sz="1200" dirty="0"/>
          </a:p>
        </p:txBody>
      </p:sp>
      <p:sp>
        <p:nvSpPr>
          <p:cNvPr id="17" name="textruta 16"/>
          <p:cNvSpPr txBox="1"/>
          <p:nvPr/>
        </p:nvSpPr>
        <p:spPr>
          <a:xfrm>
            <a:off x="1907704" y="4540923"/>
            <a:ext cx="136815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/>
              <a:t>2</a:t>
            </a:r>
            <a:r>
              <a:rPr lang="sv-SE" sz="1100" dirty="0" smtClean="0"/>
              <a:t>.5 Granskare meddelas via mail att granskning kan påbörjas</a:t>
            </a:r>
            <a:endParaRPr lang="sv-SE" sz="1100" dirty="0"/>
          </a:p>
        </p:txBody>
      </p:sp>
      <p:sp>
        <p:nvSpPr>
          <p:cNvPr id="18" name="textruta 17"/>
          <p:cNvSpPr txBox="1"/>
          <p:nvPr/>
        </p:nvSpPr>
        <p:spPr>
          <a:xfrm>
            <a:off x="1907704" y="3159353"/>
            <a:ext cx="136815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/>
              <a:t>2</a:t>
            </a:r>
            <a:r>
              <a:rPr lang="sv-SE" sz="1100" dirty="0" smtClean="0"/>
              <a:t>.3  Journaler fördelas mellan granskare enl. fastställd rutin</a:t>
            </a:r>
            <a:endParaRPr lang="sv-SE" sz="1100" dirty="0"/>
          </a:p>
        </p:txBody>
      </p:sp>
      <p:sp>
        <p:nvSpPr>
          <p:cNvPr id="19" name="textruta 18"/>
          <p:cNvSpPr txBox="1"/>
          <p:nvPr/>
        </p:nvSpPr>
        <p:spPr>
          <a:xfrm>
            <a:off x="3347864" y="3964663"/>
            <a:ext cx="1368152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3.4 Chefläkare granskar och klassificerar  misstänkta skador i samråd med granskare</a:t>
            </a:r>
            <a:endParaRPr lang="sv-SE" sz="1100" dirty="0"/>
          </a:p>
        </p:txBody>
      </p:sp>
      <p:sp>
        <p:nvSpPr>
          <p:cNvPr id="20" name="textruta 19"/>
          <p:cNvSpPr txBox="1"/>
          <p:nvPr/>
        </p:nvSpPr>
        <p:spPr>
          <a:xfrm>
            <a:off x="4773538" y="1945078"/>
            <a:ext cx="1368152" cy="19543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4.1 Granskare meddelar samordnare, via mail, när granskningen är klar och data är införda i den nationella databasen enligt gällande anvisningar. </a:t>
            </a:r>
            <a:endParaRPr lang="sv-SE" sz="1100" dirty="0"/>
          </a:p>
        </p:txBody>
      </p:sp>
      <p:sp>
        <p:nvSpPr>
          <p:cNvPr id="21" name="textruta 20"/>
          <p:cNvSpPr txBox="1"/>
          <p:nvPr/>
        </p:nvSpPr>
        <p:spPr>
          <a:xfrm>
            <a:off x="3347864" y="5672823"/>
            <a:ext cx="1368152" cy="938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3.6 Chefläkare meddelar </a:t>
            </a:r>
            <a:r>
              <a:rPr lang="sv-SE" sz="1100" dirty="0" err="1" smtClean="0"/>
              <a:t>omedel</a:t>
            </a:r>
            <a:r>
              <a:rPr lang="sv-SE" sz="1100" dirty="0" smtClean="0"/>
              <a:t>-bart allvarlig vårdskada till VC för åtgärd enl. rutin</a:t>
            </a:r>
            <a:endParaRPr lang="sv-SE" sz="1100" dirty="0"/>
          </a:p>
        </p:txBody>
      </p:sp>
      <p:sp>
        <p:nvSpPr>
          <p:cNvPr id="22" name="textruta 21"/>
          <p:cNvSpPr txBox="1"/>
          <p:nvPr/>
        </p:nvSpPr>
        <p:spPr>
          <a:xfrm>
            <a:off x="3347864" y="5072659"/>
            <a:ext cx="1368152" cy="600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3.5 Klassificering dokumenteras enligt anvisningar</a:t>
            </a:r>
            <a:endParaRPr lang="sv-SE" sz="1100" dirty="0"/>
          </a:p>
        </p:txBody>
      </p:sp>
      <p:sp>
        <p:nvSpPr>
          <p:cNvPr id="24" name="textruta 23"/>
          <p:cNvSpPr txBox="1"/>
          <p:nvPr/>
        </p:nvSpPr>
        <p:spPr>
          <a:xfrm>
            <a:off x="7668344" y="2884170"/>
            <a:ext cx="1368152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6.2 Genomfört förbättringsarbete redovisas i divisionens patientsäkerhetsberättelse</a:t>
            </a:r>
            <a:endParaRPr lang="sv-SE" sz="1100" dirty="0"/>
          </a:p>
        </p:txBody>
      </p:sp>
      <p:sp>
        <p:nvSpPr>
          <p:cNvPr id="25" name="textruta 24"/>
          <p:cNvSpPr txBox="1"/>
          <p:nvPr/>
        </p:nvSpPr>
        <p:spPr>
          <a:xfrm>
            <a:off x="6228184" y="2884170"/>
            <a:ext cx="1368152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5.2 Divisionschef informeras varje tertial om resultat av genomförda granskningar (via mail och SLG)</a:t>
            </a:r>
            <a:endParaRPr lang="sv-SE" sz="1100" dirty="0"/>
          </a:p>
        </p:txBody>
      </p:sp>
      <p:sp>
        <p:nvSpPr>
          <p:cNvPr id="26" name="textruta 25"/>
          <p:cNvSpPr txBox="1"/>
          <p:nvPr/>
        </p:nvSpPr>
        <p:spPr>
          <a:xfrm>
            <a:off x="7668344" y="1945451"/>
            <a:ext cx="1368152" cy="938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6.1 Verksamheten genomför förbättringsarbete som resultat av granskning</a:t>
            </a:r>
            <a:endParaRPr lang="sv-SE" sz="1100" dirty="0"/>
          </a:p>
        </p:txBody>
      </p:sp>
      <p:sp>
        <p:nvSpPr>
          <p:cNvPr id="27" name="textruta 26"/>
          <p:cNvSpPr txBox="1"/>
          <p:nvPr/>
        </p:nvSpPr>
        <p:spPr>
          <a:xfrm>
            <a:off x="467544" y="1061367"/>
            <a:ext cx="136815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dirty="0" smtClean="0"/>
              <a:t>1. Förbereda</a:t>
            </a:r>
            <a:endParaRPr lang="sv-SE" sz="1200" dirty="0"/>
          </a:p>
        </p:txBody>
      </p:sp>
      <p:sp>
        <p:nvSpPr>
          <p:cNvPr id="28" name="textruta 27"/>
          <p:cNvSpPr txBox="1"/>
          <p:nvPr/>
        </p:nvSpPr>
        <p:spPr>
          <a:xfrm>
            <a:off x="466825" y="3248264"/>
            <a:ext cx="1368152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1.4 Bestämma gransknings-område (</a:t>
            </a:r>
            <a:r>
              <a:rPr lang="sv-SE" sz="1100" dirty="0" err="1" smtClean="0"/>
              <a:t>diagnosgrp</a:t>
            </a:r>
            <a:r>
              <a:rPr lang="sv-SE" sz="1100" dirty="0" smtClean="0"/>
              <a:t>, dödsfall, </a:t>
            </a:r>
            <a:r>
              <a:rPr lang="sv-SE" sz="1100" dirty="0" err="1" smtClean="0"/>
              <a:t>återinskr</a:t>
            </a:r>
            <a:r>
              <a:rPr lang="sv-SE" sz="1100" dirty="0" smtClean="0"/>
              <a:t> </a:t>
            </a:r>
            <a:r>
              <a:rPr lang="sv-SE" sz="1100" dirty="0" err="1" smtClean="0"/>
              <a:t>etc</a:t>
            </a:r>
            <a:r>
              <a:rPr lang="sv-SE" sz="1100" dirty="0" smtClean="0"/>
              <a:t>)</a:t>
            </a:r>
            <a:endParaRPr lang="sv-SE" sz="1100" dirty="0"/>
          </a:p>
        </p:txBody>
      </p:sp>
      <p:sp>
        <p:nvSpPr>
          <p:cNvPr id="29" name="textruta 28"/>
          <p:cNvSpPr txBox="1"/>
          <p:nvPr/>
        </p:nvSpPr>
        <p:spPr>
          <a:xfrm>
            <a:off x="467544" y="2817377"/>
            <a:ext cx="1368152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1.3 Beställa behörigheter</a:t>
            </a:r>
            <a:endParaRPr lang="sv-SE" sz="1100" dirty="0"/>
          </a:p>
        </p:txBody>
      </p:sp>
      <p:sp>
        <p:nvSpPr>
          <p:cNvPr id="30" name="textruta 29"/>
          <p:cNvSpPr txBox="1"/>
          <p:nvPr/>
        </p:nvSpPr>
        <p:spPr>
          <a:xfrm>
            <a:off x="467644" y="4356260"/>
            <a:ext cx="1368152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1.5 Gå igenom mallar och rutiner</a:t>
            </a:r>
            <a:endParaRPr lang="sv-SE" sz="1100" dirty="0"/>
          </a:p>
        </p:txBody>
      </p:sp>
      <p:sp>
        <p:nvSpPr>
          <p:cNvPr id="31" name="textruta 30"/>
          <p:cNvSpPr txBox="1"/>
          <p:nvPr/>
        </p:nvSpPr>
        <p:spPr>
          <a:xfrm>
            <a:off x="466106" y="2558546"/>
            <a:ext cx="1368152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1.2 Utse team</a:t>
            </a:r>
            <a:endParaRPr lang="sv-SE" sz="1100" dirty="0"/>
          </a:p>
        </p:txBody>
      </p:sp>
      <p:sp>
        <p:nvSpPr>
          <p:cNvPr id="32" name="textruta 31"/>
          <p:cNvSpPr txBox="1"/>
          <p:nvPr/>
        </p:nvSpPr>
        <p:spPr>
          <a:xfrm>
            <a:off x="466825" y="1955603"/>
            <a:ext cx="1368152" cy="600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/>
              <a:t>1.1 Skaffa kunskap om metoden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8143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nsidan.nll.se/documents/Publika/lg/verk/HSE/Patientsakerhet/Bilder/MJG%20proced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923"/>
            <a:ext cx="8779197" cy="720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9817"/>
      </p:ext>
    </p:extLst>
  </p:cSld>
  <p:clrMapOvr>
    <a:masterClrMapping/>
  </p:clrMapOvr>
</p:sld>
</file>

<file path=ppt/theme/theme1.xml><?xml version="1.0" encoding="utf-8"?>
<a:theme xmlns:a="http://schemas.openxmlformats.org/drawingml/2006/main" name="Norrbottens läns landsting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Birgitta Boqvist</NLLModifiedBy>
    <NLLDocumentIDValue xmlns="http://schemas.microsoft.com/sharepoint/v3">ARBGRP78-4-106</NLLDocumentIDValue>
    <NLLInformationclass xmlns="http://schemas.microsoft.com/sharepoint/v3">Publik</NLLInformationclass>
    <AnsvarigQuickpart xmlns="http://schemas.microsoft.com/sharepoint/v3">Birgitta Boqvist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2023-05-31</NLLPublishDateQuickpart>
    <NLLThinningTime xmlns="http://schemas.microsoft.com/sharepoint/v3">2026-05-30T22:00:00+00:00</NLLThinningTime>
    <NLLPublishingstatus xmlns="http://schemas.microsoft.com/sharepoint/v3">Publicerad</NLLPublishingstatus>
    <NLLEstablishedByQuickpart xmlns="http://schemas.microsoft.com/sharepoint/v3">Birgitta Boqvist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Patientsäkerhet Region Norrbotten</TermName>
          <TermId xmlns="http://schemas.microsoft.com/office/infopath/2007/PartnerControls">b2157d3b-a64e-4345-b8d1-ccce0a5a17ef</TermId>
        </TermInfo>
      </Terms>
    </NLLProducerPlaceTaxHTField0>
    <NLLPublishDate xmlns="http://schemas.microsoft.com/sharepoint/v3">2023-05-30T22:00:00+00:00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Beskrivning</TermName>
          <TermId xmlns="http://schemas.microsoft.com/office/infopath/2007/PartnerControls">b3151931-0fee-4a95-a28b-9b370fc904f9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Avvikelsehantering</TermName>
          <TermId xmlns="http://schemas.microsoft.com/office/infopath/2007/PartnerControls">27ec2c48-2aea-4f29-b8e6-e519bc8aaad3</TermId>
        </TermInfo>
      </Terms>
    </prdProcessTaxHTField0>
    <NLLVersion xmlns="http://schemas.microsoft.com/sharepoint/v3">3.0</NLLVersion>
    <NLLEstablishedBy xmlns="http://schemas.microsoft.com/sharepoint/v3">
      <UserInfo>
        <DisplayName>Birgitta Boqvist</DisplayName>
        <AccountId>132</AccountId>
        <AccountType/>
      </UserInfo>
    </NLLEstablishedBy>
    <NLLPublished xmlns="http://schemas.microsoft.com/sharepoint/v3" xsi:nil="true"/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PSR</TermName>
          <TermId xmlns="http://schemas.microsoft.com/office/infopath/2007/PartnerControls">e471137d-ca37-4853-915d-4f223a51ea37</TermId>
        </TermInfo>
        <TermInfo xmlns="http://schemas.microsoft.com/office/infopath/2007/PartnerControls">
          <TermName xmlns="http://schemas.microsoft.com/office/infopath/2007/PartnerControls">patientsäkerhet</TermName>
          <TermId xmlns="http://schemas.microsoft.com/office/infopath/2007/PartnerControls">8f9f57b2-b65d-4c20-b736-1d6344863748</TermId>
        </TermInfo>
        <TermInfo xmlns="http://schemas.microsoft.com/office/infopath/2007/PartnerControls">
          <TermName xmlns="http://schemas.microsoft.com/office/infopath/2007/PartnerControls">Processbeskrivning</TermName>
          <TermId xmlns="http://schemas.microsoft.com/office/infopath/2007/PartnerControls">108dc73a-6278-4d02-83d5-a46f26853c8d</TermId>
        </TermInfo>
      </Terms>
    </TaxKeywordTaxHTField>
    <_dlc_DocId xmlns="c7918ce9-5289-4a18-805d-4141408e948c">ARBGRP78-4-106</_dlc_DocId>
    <_dlc_DocIdUrl xmlns="c7918ce9-5289-4a18-805d-4141408e948c">
      <Url>http://spportal.extvis.local/process/administrativ/_layouts/15/DocIdRedir.aspx?ID=ARBGRP78-4-106</Url>
      <Description>ARBGRP78-4-106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2026-06-29T22:00:00+00:00</_dlc_ExpireDate>
    <VISResponsible xmlns="e1dec489-f745-4ed5-9c00-958a11aea6df">
      <UserInfo>
        <DisplayName>Birgitta Boqvist</DisplayName>
        <AccountId>132</AccountId>
        <AccountType/>
      </UserInfo>
    </VISResponsible>
    <VIS_DocumentId xmlns="e1dec489-f745-4ed5-9c00-958a11aea6df">
      <Url>https://samarbeta.nll.se/producentplats/patientsakerhetnll/_layouts/15/DocIdRedir.aspx?ID=ARBGRP78-4-106</Url>
      <Description>ARBGRP78-4-106</Description>
    </VIS_DocumentId>
    <DocumentStatus xmlns="e1dec489-f745-4ed5-9c00-958a11aea6df">
      <Url>https://samarbeta.nll.se/producentplats/patientsakerhetnll/_layouts/15/wrkstat.aspx?List=deab9413-a1c3-4e2d-abdb-b351422084b1&amp;WorkflowInstanceName=a953ded5-a95d-4ddf-8d89-594ca84ee60f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B4947B-C238-4EED-BFAC-30A5706E6815}"/>
</file>

<file path=customXml/itemProps2.xml><?xml version="1.0" encoding="utf-8"?>
<ds:datastoreItem xmlns:ds="http://schemas.openxmlformats.org/officeDocument/2006/customXml" ds:itemID="{E50929E3-1800-4BBF-AD3A-C0218EC7C0DF}"/>
</file>

<file path=customXml/itemProps3.xml><?xml version="1.0" encoding="utf-8"?>
<ds:datastoreItem xmlns:ds="http://schemas.openxmlformats.org/officeDocument/2006/customXml" ds:itemID="{3071F1D9-907C-492B-A6FD-480E47822646}"/>
</file>

<file path=customXml/itemProps4.xml><?xml version="1.0" encoding="utf-8"?>
<ds:datastoreItem xmlns:ds="http://schemas.openxmlformats.org/officeDocument/2006/customXml" ds:itemID="{1190EFEF-DD0B-4692-A74C-F6660FA9F14B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office/infopath/2007/PartnerControls"/>
    <ds:schemaRef ds:uri="7bd931ec-107f-48bd-b5e0-541d16451d6f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8D3A4EA3-4441-46D6-AB63-BE9283C92CAF}"/>
</file>

<file path=docProps/app.xml><?xml version="1.0" encoding="utf-8"?>
<Properties xmlns="http://schemas.openxmlformats.org/officeDocument/2006/extended-properties" xmlns:vt="http://schemas.openxmlformats.org/officeDocument/2006/docPropsVTypes">
  <Template>Norrbottens läns landsting</Template>
  <TotalTime>301</TotalTime>
  <Words>211</Words>
  <Application>Microsoft Office PowerPoint</Application>
  <PresentationFormat>Bildspel på skärmen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Norrbottens läns landsting</vt:lpstr>
      <vt:lpstr>Processbeskrivning   Markörbaserad journalgranskning</vt:lpstr>
      <vt:lpstr>0. Markörbaserad journalgranskning</vt:lpstr>
      <vt:lpstr>PowerPoint-presentation</vt:lpstr>
    </vt:vector>
  </TitlesOfParts>
  <Company>Norrbottens läns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Processbeskrivning   Markörbaserad journalgranskning</dc:title>
  <dc:creator>Carina Eriksson</dc:creator>
  <cp:keywords>patientsäkerhet; Processbeskrivning; PSR</cp:keywords>
  <cp:lastModifiedBy>Birgitta Boqvist</cp:lastModifiedBy>
  <cp:revision>10</cp:revision>
  <cp:lastPrinted>1999-02-05T08:00:34Z</cp:lastPrinted>
  <dcterms:created xsi:type="dcterms:W3CDTF">2013-03-08T09:03:30Z</dcterms:created>
  <dcterms:modified xsi:type="dcterms:W3CDTF">2019-06-26T14:26:23Z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4840;#PSR|e471137d-ca37-4853-915d-4f223a51ea37;#1206;#patientsäkerhet|8f9f57b2-b65d-4c20-b736-1d6344863748;#4992;#Processbeskrivning|108dc73a-6278-4d02-83d5-a46f26853c8d</vt:lpwstr>
  </property>
  <property fmtid="{D5CDD505-2E9C-101B-9397-08002B2CF9AE}" pid="4" name="CareActionCodeSurgical">
    <vt:lpwstr/>
  </property>
  <property fmtid="{D5CDD505-2E9C-101B-9397-08002B2CF9AE}" pid="5" name="NLLProducerPlace">
    <vt:lpwstr>1001;#Patientsäkerhet Region Norrbotten|b2157d3b-a64e-4345-b8d1-ccce0a5a17ef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PTCName">
    <vt:lpwstr/>
  </property>
  <property fmtid="{D5CDD505-2E9C-101B-9397-08002B2CF9AE}" pid="17" name="SpecialtyTaxHTField0">
    <vt:lpwstr/>
  </property>
  <property fmtid="{D5CDD505-2E9C-101B-9397-08002B2CF9AE}" pid="18" name="CareActionCodeNonSurgical">
    <vt:lpwstr/>
  </property>
  <property fmtid="{D5CDD505-2E9C-101B-9397-08002B2CF9AE}" pid="19" name="CompulsoryActionTaxHTField0">
    <vt:lpwstr/>
  </property>
  <property fmtid="{D5CDD505-2E9C-101B-9397-08002B2CF9AE}" pid="20" name="NLLProjectName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NLLProjectLeader">
    <vt:lpwstr/>
  </property>
  <property fmtid="{D5CDD505-2E9C-101B-9397-08002B2CF9AE}" pid="33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8" name="CompulsoryAction">
    <vt:lpwstr/>
  </property>
  <property fmtid="{D5CDD505-2E9C-101B-9397-08002B2CF9AE}" pid="39" name="ICD10CodeTaxHTField0">
    <vt:lpwstr/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>1436;#Avvikelsehantering|27ec2c48-2aea-4f29-b8e6-e519bc8aaad3</vt:lpwstr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NLLProjectTypeTaxHTField0">
    <vt:lpwstr/>
  </property>
  <property fmtid="{D5CDD505-2E9C-101B-9397-08002B2CF9AE}" pid="58" name="NLLPTCProcessTeam">
    <vt:lpwstr/>
  </property>
  <property fmtid="{D5CDD505-2E9C-101B-9397-08002B2CF9AE}" pid="59" name="RadiologicalCodeTaxHTField0">
    <vt:lpwstr/>
  </property>
  <property fmtid="{D5CDD505-2E9C-101B-9397-08002B2CF9AE}" pid="60" name="NLLImplementationDate">
    <vt:lpwstr/>
  </property>
  <property fmtid="{D5CDD505-2E9C-101B-9397-08002B2CF9AE}" pid="61" name="PsychiatricCode">
    <vt:lpwstr/>
  </property>
  <property fmtid="{D5CDD505-2E9C-101B-9397-08002B2CF9AE}" pid="62" name="NLLProjectType">
    <vt:lpwstr/>
  </property>
  <property fmtid="{D5CDD505-2E9C-101B-9397-08002B2CF9AE}" pid="63" name="AnalysisName">
    <vt:lpwstr/>
  </property>
  <property fmtid="{D5CDD505-2E9C-101B-9397-08002B2CF9AE}" pid="64" name="NLLMtptCodeTaxHTField0">
    <vt:lpwstr/>
  </property>
  <property fmtid="{D5CDD505-2E9C-101B-9397-08002B2CF9AE}" pid="65" name="NLLLatestProjectTrackingDate">
    <vt:lpwstr/>
  </property>
  <property fmtid="{D5CDD505-2E9C-101B-9397-08002B2CF9AE}" pid="66" name="NLLDocumentType">
    <vt:lpwstr>3127;#Beskrivning|b3151931-0fee-4a95-a28b-9b370fc904f9</vt:lpwstr>
  </property>
  <property fmtid="{D5CDD505-2E9C-101B-9397-08002B2CF9AE}" pid="67" name="NLLProjectTypeText">
    <vt:lpwstr/>
  </property>
  <property fmtid="{D5CDD505-2E9C-101B-9397-08002B2CF9AE}" pid="68" name="NLLEstablishingDate">
    <vt:lpwstr/>
  </property>
  <property fmtid="{D5CDD505-2E9C-101B-9397-08002B2CF9AE}" pid="69" name="NLLProjectMember">
    <vt:lpwstr/>
  </property>
  <property fmtid="{D5CDD505-2E9C-101B-9397-08002B2CF9AE}" pid="70" name="NLLProcessTeamLookup">
    <vt:lpwstr/>
  </property>
  <property fmtid="{D5CDD505-2E9C-101B-9397-08002B2CF9AE}" pid="71" name="CareActionCodeNonSurgicalTaxHTField0">
    <vt:lpwstr/>
  </property>
  <property fmtid="{D5CDD505-2E9C-101B-9397-08002B2CF9AE}" pid="72" name="_dlc_policyId">
    <vt:lpwstr>0x010100D7963E0E5B7A40E5AEA07389401D709F007B1238BBD93543428C20870054E92DBF|1214505165</vt:lpwstr>
  </property>
  <property fmtid="{D5CDD505-2E9C-101B-9397-08002B2CF9AE}" pid="73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4" name="_dlc_DocIdItemGuid">
    <vt:lpwstr>f338062a-3124-43f3-8ed9-537edb9691f2</vt:lpwstr>
  </property>
  <property fmtid="{D5CDD505-2E9C-101B-9397-08002B2CF9AE}" pid="76" name="NLLMeetingType">
    <vt:lpwstr/>
  </property>
  <property fmtid="{D5CDD505-2E9C-101B-9397-08002B2CF9AE}" pid="77" name="NLLDecisionLevelManaged">
    <vt:lpwstr/>
  </property>
  <property fmtid="{D5CDD505-2E9C-101B-9397-08002B2CF9AE}" pid="79" name="_dlc_ItemStageId">
    <vt:lpwstr/>
  </property>
  <property fmtid="{D5CDD505-2E9C-101B-9397-08002B2CF9AE}" pid="81" name="TaxCatchAll">
    <vt:lpwstr>1001;#;#1436;#;#1206;#;#4840;#;#1687;#;#3127;#;#4992;#</vt:lpwstr>
  </property>
  <property fmtid="{D5CDD505-2E9C-101B-9397-08002B2CF9AE}" pid="83" name="Order">
    <vt:r8>2587500</vt:r8>
  </property>
  <property fmtid="{D5CDD505-2E9C-101B-9397-08002B2CF9AE}" pid="84" name="xd_ProgID">
    <vt:lpwstr/>
  </property>
  <property fmtid="{D5CDD505-2E9C-101B-9397-08002B2CF9AE}" pid="85" name="_SourceUrl">
    <vt:lpwstr/>
  </property>
  <property fmtid="{D5CDD505-2E9C-101B-9397-08002B2CF9AE}" pid="86" name="_SharedFileIndex">
    <vt:lpwstr/>
  </property>
  <property fmtid="{D5CDD505-2E9C-101B-9397-08002B2CF9AE}" pid="87" name="TemplateUrl">
    <vt:lpwstr/>
  </property>
  <property fmtid="{D5CDD505-2E9C-101B-9397-08002B2CF9AE}" pid="89" name="NLLDecisionLevelGoverning">
    <vt:lpwstr/>
  </property>
  <property fmtid="{D5CDD505-2E9C-101B-9397-08002B2CF9AE}" pid="90" name="NLLFactOwner">
    <vt:lpwstr/>
  </property>
  <property fmtid="{D5CDD505-2E9C-101B-9397-08002B2CF9AE}" pid="91" name="NLLFactOwnerText">
    <vt:lpwstr/>
  </property>
  <property fmtid="{D5CDD505-2E9C-101B-9397-08002B2CF9AE}" pid="92" name="NLLPTCVISEditor">
    <vt:lpwstr/>
  </property>
  <property fmtid="{D5CDD505-2E9C-101B-9397-08002B2CF9AE}" pid="93" name="xd_Signature">
    <vt:bool>false</vt:bool>
  </property>
  <property fmtid="{D5CDD505-2E9C-101B-9397-08002B2CF9AE}" pid="94" name="NLLDecisionLevel">
    <vt:lpwstr/>
  </property>
  <property fmtid="{D5CDD505-2E9C-101B-9397-08002B2CF9AE}" pid="95" name="NLLPTCProcessLeader">
    <vt:lpwstr/>
  </property>
</Properties>
</file>